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4"/>
  </p:sldMasterIdLst>
  <p:notesMasterIdLst>
    <p:notesMasterId r:id="rId13"/>
  </p:notesMasterIdLst>
  <p:sldIdLst>
    <p:sldId id="256" r:id="rId5"/>
    <p:sldId id="287" r:id="rId6"/>
    <p:sldId id="277" r:id="rId7"/>
    <p:sldId id="290" r:id="rId8"/>
    <p:sldId id="288" r:id="rId9"/>
    <p:sldId id="292" r:id="rId10"/>
    <p:sldId id="289" r:id="rId11"/>
    <p:sldId id="29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8E8E"/>
    <a:srgbClr val="252526"/>
    <a:srgbClr val="282C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979" autoAdjust="0"/>
  </p:normalViewPr>
  <p:slideViewPr>
    <p:cSldViewPr snapToGrid="0">
      <p:cViewPr>
        <p:scale>
          <a:sx n="60" d="100"/>
          <a:sy n="60" d="100"/>
        </p:scale>
        <p:origin x="800" y="168"/>
      </p:cViewPr>
      <p:guideLst>
        <p:guide orient="horz" pos="2160"/>
        <p:guide pos="3840"/>
        <p:guide orient="horz" pos="4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909EB9-7703-486B-AD8C-ADACE48EF808}" type="datetimeFigureOut">
              <a:rPr lang="en-US" smtClean="0"/>
              <a:t>9/21/2021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2FFA2-A0AA-4C2F-81F3-F68D41CCDDAA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064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A0BE3-7960-464C-8224-3926D0F18BC1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93236" y="6338728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226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76962-8985-45C1-B146-A92DD6ED7657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74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223D3-B9CB-4DA8-AA7C-37815F7874C5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401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6735" y="692843"/>
            <a:ext cx="9581923" cy="1037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6734" y="2069633"/>
            <a:ext cx="9581923" cy="41482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144911" y="6338728"/>
            <a:ext cx="2753746" cy="323968"/>
          </a:xfrm>
        </p:spPr>
        <p:txBody>
          <a:bodyPr/>
          <a:lstStyle/>
          <a:p>
            <a:fld id="{895AC8EF-E9D1-4F6B-AE8C-411DFDB9BE77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316735" y="6342656"/>
            <a:ext cx="6135228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93236" y="6338728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8263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9425-9EB8-4C43-B266-24AFE56049B9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93236" y="6338728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084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3F7EE-36F5-4944-A12C-DA17FEB7F207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93236" y="6338728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244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96-520F-4152-8EE7-EABA372A4F93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93236" y="6338728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836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D286A-F1D8-4995-911C-0A0F216D12C6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93236" y="6338728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316735" y="692843"/>
            <a:ext cx="9581923" cy="1037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550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99740-F8D8-43CE-B1A5-70302D55140F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93236" y="6338728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614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EB1A-78CF-4DB3-8E8D-AC0673B762F8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15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BEDDDE7-A1D0-4CE1-9E91-A876C1C5F1C2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26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8677" y="6321194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A040D5B-48D2-40DE-8B4E-8DE6D105151D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199" y="630029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9712" y="6300298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682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E80A609-7898-4EE0-BC20-E434DF74FA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532696" cy="123989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Internship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i="1" dirty="0">
                <a:solidFill>
                  <a:schemeClr val="bg1"/>
                </a:solidFill>
              </a:rPr>
              <a:t>Technical specifications for in-hand and dexterous manipulation </a:t>
            </a:r>
            <a:r>
              <a:rPr lang="en-US" dirty="0">
                <a:solidFill>
                  <a:schemeClr val="bg1"/>
                </a:solidFill>
              </a:rPr>
              <a:t>at the lab LASR of CEA Nano-Innov</a:t>
            </a:r>
          </a:p>
          <a:p>
            <a:r>
              <a:rPr lang="en-US" dirty="0">
                <a:solidFill>
                  <a:schemeClr val="bg1"/>
                </a:solidFill>
              </a:rPr>
              <a:t>Ricardo RICO URIBE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E42D3D-35A0-40BE-B46A-0024F2815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1473" y="6355204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26" name="Picture 2" descr="File:CEA logo nouveau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2026" y="5519246"/>
            <a:ext cx="1639974" cy="1338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B2BDD62-5329-4D67-8DDD-65FD1EA28E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Task-oriented Grasp </a:t>
            </a:r>
            <a:r>
              <a:rPr lang="en-US" dirty="0" smtClean="0"/>
              <a:t>analysis:</a:t>
            </a:r>
            <a:br>
              <a:rPr lang="en-US" dirty="0" smtClean="0"/>
            </a:br>
            <a:r>
              <a:rPr lang="en-US" i="1" dirty="0" smtClean="0"/>
              <a:t>FOR THE TRACEBOT Manipulator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62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Determine the best hand configuration to perform the tasks shown on the video</a:t>
            </a:r>
          </a:p>
          <a:p>
            <a:r>
              <a:rPr lang="en-US" dirty="0" smtClean="0"/>
              <a:t>The objective evolved to be:</a:t>
            </a:r>
          </a:p>
          <a:p>
            <a:pPr lvl="1"/>
            <a:r>
              <a:rPr lang="en-US" dirty="0" smtClean="0"/>
              <a:t>Determine the force required on the surface of the objects according with their tasks and specifi</a:t>
            </a:r>
            <a:r>
              <a:rPr lang="en-US" dirty="0" smtClean="0"/>
              <a:t>c ways of holding them with the use of grasp theory</a:t>
            </a:r>
          </a:p>
          <a:p>
            <a:pPr lvl="2"/>
            <a:r>
              <a:rPr lang="en-US" dirty="0" smtClean="0"/>
              <a:t>To accomplish the objective we implemented on python:</a:t>
            </a:r>
          </a:p>
          <a:p>
            <a:pPr lvl="3"/>
            <a:r>
              <a:rPr lang="en-US" dirty="0" smtClean="0"/>
              <a:t>A class capable of reading the 3d files (.</a:t>
            </a:r>
            <a:r>
              <a:rPr lang="en-US" dirty="0" err="1" smtClean="0"/>
              <a:t>stl</a:t>
            </a:r>
            <a:r>
              <a:rPr lang="en-US" dirty="0" smtClean="0"/>
              <a:t>) that represent the objects and creating on the surface of them the different contact points that represent a real life grasp</a:t>
            </a:r>
          </a:p>
          <a:p>
            <a:pPr lvl="3"/>
            <a:r>
              <a:rPr lang="en-US" dirty="0" smtClean="0"/>
              <a:t>A class that calculates the grasp matrix of the contact point arrangement </a:t>
            </a:r>
          </a:p>
          <a:p>
            <a:pPr lvl="3"/>
            <a:r>
              <a:rPr lang="en-US" dirty="0" smtClean="0"/>
              <a:t>Two metrics that produce the force-on-the-surface information regarding the external perturbations of the object (tasks) </a:t>
            </a:r>
            <a:endParaRPr lang="en-US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9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246909" y="2050473"/>
            <a:ext cx="9812977" cy="2854036"/>
          </a:xfrm>
          <a:prstGeom prst="rect">
            <a:avLst/>
          </a:prstGeom>
          <a:solidFill>
            <a:srgbClr val="25252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 &amp; Elements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l="2638" t="4836" b="17934"/>
          <a:stretch/>
        </p:blipFill>
        <p:spPr>
          <a:xfrm>
            <a:off x="1323207" y="2135589"/>
            <a:ext cx="5023717" cy="36021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45" y="2050473"/>
            <a:ext cx="869416" cy="126399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3207" y="2574031"/>
            <a:ext cx="9736678" cy="60246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6736" y="3154629"/>
            <a:ext cx="9581202" cy="59275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3489" y="3728334"/>
            <a:ext cx="3741139" cy="398407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8099" y="4439691"/>
            <a:ext cx="8978732" cy="340104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37909" y="4077624"/>
            <a:ext cx="8988450" cy="378973"/>
          </a:xfrm>
          <a:prstGeom prst="rect">
            <a:avLst/>
          </a:prstGeom>
        </p:spPr>
      </p:pic>
      <p:sp>
        <p:nvSpPr>
          <p:cNvPr id="12" name="Espace réservé du contenu 11"/>
          <p:cNvSpPr>
            <a:spLocks noGrp="1"/>
          </p:cNvSpPr>
          <p:nvPr>
            <p:ph idx="1"/>
          </p:nvPr>
        </p:nvSpPr>
        <p:spPr>
          <a:xfrm>
            <a:off x="1513784" y="5092745"/>
            <a:ext cx="9384154" cy="123028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From a .</a:t>
            </a:r>
            <a:r>
              <a:rPr lang="en-US" dirty="0" err="1" smtClean="0"/>
              <a:t>stl</a:t>
            </a:r>
            <a:r>
              <a:rPr lang="en-US" dirty="0" smtClean="0"/>
              <a:t> file we can create a STL object, we can use a method to declare the contact points in the surface according to their coordinates. With several contact points we can create a </a:t>
            </a:r>
            <a:r>
              <a:rPr lang="en-US" dirty="0"/>
              <a:t>G</a:t>
            </a:r>
            <a:r>
              <a:rPr lang="en-US" dirty="0" smtClean="0"/>
              <a:t>rasp object and use the quality metrics to obtain the force required for such grasp configuration.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27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PERTURBATION Measurement</a:t>
            </a:r>
            <a:endParaRPr lang="en-US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57926" y="2848990"/>
            <a:ext cx="4148137" cy="2333327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00795" y="2857525"/>
            <a:ext cx="4187152" cy="2355273"/>
          </a:xfrm>
          <a:prstGeom prst="rect">
            <a:avLst/>
          </a:prstGeom>
        </p:spPr>
      </p:pic>
      <p:sp>
        <p:nvSpPr>
          <p:cNvPr id="7" name="Espace réservé du contenu 11"/>
          <p:cNvSpPr txBox="1">
            <a:spLocks/>
          </p:cNvSpPr>
          <p:nvPr/>
        </p:nvSpPr>
        <p:spPr>
          <a:xfrm>
            <a:off x="3749964" y="1941585"/>
            <a:ext cx="4701309" cy="43814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Force required to open the kit, can be interpreted as the perturbation felt by the kit as we pull the tab.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dirty="0" smtClean="0"/>
              <a:t>Force required to pull out the needle, can be interpreted as the perturbation felt by the needle as the bottle sticks to the needle.</a:t>
            </a:r>
            <a:endParaRPr lang="en-US" dirty="0"/>
          </a:p>
        </p:txBody>
      </p:sp>
      <p:sp>
        <p:nvSpPr>
          <p:cNvPr id="8" name="Flèche droite 7"/>
          <p:cNvSpPr/>
          <p:nvPr/>
        </p:nvSpPr>
        <p:spPr>
          <a:xfrm>
            <a:off x="8007927" y="5218546"/>
            <a:ext cx="267855" cy="2124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èche droite 8"/>
          <p:cNvSpPr/>
          <p:nvPr/>
        </p:nvSpPr>
        <p:spPr>
          <a:xfrm rot="10800000">
            <a:off x="3786066" y="2050473"/>
            <a:ext cx="266305" cy="2262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24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Metrics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583055" y="2069633"/>
            <a:ext cx="3315602" cy="446971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By maximizing alpha we obtain the maximum force the grasp can resist in a specific direction.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By minimizing the upper bound of the forces we create a minimax problem for Fc, where we search to minimize the maximal force of the grasp.</a:t>
            </a:r>
          </a:p>
          <a:p>
            <a:pPr lvl="1"/>
            <a:r>
              <a:rPr lang="en-US" dirty="0" smtClean="0"/>
              <a:t>This gives us the forces of the grasp for a specific perturbation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734" y="2069633"/>
            <a:ext cx="6192114" cy="155677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734" y="4459818"/>
            <a:ext cx="6192114" cy="160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6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description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844589" y="2069633"/>
            <a:ext cx="3054068" cy="4148287"/>
          </a:xfrm>
        </p:spPr>
        <p:txBody>
          <a:bodyPr/>
          <a:lstStyle/>
          <a:p>
            <a:r>
              <a:rPr lang="en-US" dirty="0" smtClean="0"/>
              <a:t>With the information regarding each object, and the perturbations that affect it, we can use the code to calculate the forces required for the grasps 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Espace réservé du contenu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02" y="4954353"/>
            <a:ext cx="6080605" cy="83808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04" y="2069634"/>
            <a:ext cx="7158634" cy="148276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/>
          <a:srcRect l="656" t="8218"/>
          <a:stretch/>
        </p:blipFill>
        <p:spPr>
          <a:xfrm>
            <a:off x="589703" y="3590896"/>
            <a:ext cx="7158635" cy="688304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702" y="4319166"/>
            <a:ext cx="5277587" cy="59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79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Grasping Results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453" y="2027103"/>
            <a:ext cx="7265094" cy="3039868"/>
          </a:xfrm>
          <a:prstGeom prst="rect">
            <a:avLst/>
          </a:prstGeom>
        </p:spPr>
      </p:pic>
      <p:sp>
        <p:nvSpPr>
          <p:cNvPr id="11" name="Espace réservé du contenu 10"/>
          <p:cNvSpPr>
            <a:spLocks noGrp="1"/>
          </p:cNvSpPr>
          <p:nvPr>
            <p:ph idx="1"/>
          </p:nvPr>
        </p:nvSpPr>
        <p:spPr>
          <a:xfrm>
            <a:off x="2463453" y="5347326"/>
            <a:ext cx="7265094" cy="991402"/>
          </a:xfrm>
        </p:spPr>
        <p:txBody>
          <a:bodyPr/>
          <a:lstStyle/>
          <a:p>
            <a:r>
              <a:rPr lang="en-US" dirty="0" smtClean="0"/>
              <a:t>For each object we have a list of possible ways of grasping it, with those configurations we can determine their mathematical characteristics.</a:t>
            </a:r>
            <a:endParaRPr lang="en-US" dirty="0"/>
          </a:p>
        </p:txBody>
      </p:sp>
      <p:grpSp>
        <p:nvGrpSpPr>
          <p:cNvPr id="15" name="Groupe 14"/>
          <p:cNvGrpSpPr/>
          <p:nvPr/>
        </p:nvGrpSpPr>
        <p:grpSpPr>
          <a:xfrm>
            <a:off x="3551253" y="2576335"/>
            <a:ext cx="1346200" cy="1250402"/>
            <a:chOff x="9705626" y="2906732"/>
            <a:chExt cx="1193031" cy="114300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705626" y="2906732"/>
              <a:ext cx="1193031" cy="1143000"/>
            </a:xfrm>
            <a:prstGeom prst="rect">
              <a:avLst/>
            </a:prstGeom>
            <a:ln w="12700">
              <a:noFill/>
              <a:prstDash val="solid"/>
            </a:ln>
          </p:spPr>
        </p:pic>
        <p:sp>
          <p:nvSpPr>
            <p:cNvPr id="13" name="Rectangle 12"/>
            <p:cNvSpPr/>
            <p:nvPr/>
          </p:nvSpPr>
          <p:spPr>
            <a:xfrm>
              <a:off x="10429407" y="3060834"/>
              <a:ext cx="89941" cy="228499"/>
            </a:xfrm>
            <a:prstGeom prst="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0195217" y="3033352"/>
              <a:ext cx="84288" cy="255981"/>
            </a:xfrm>
            <a:prstGeom prst="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157980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Force RESULTS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03636" y="2069634"/>
            <a:ext cx="5947966" cy="1752373"/>
          </a:xfrm>
        </p:spPr>
        <p:txBody>
          <a:bodyPr/>
          <a:lstStyle/>
          <a:p>
            <a:r>
              <a:rPr lang="en-US" dirty="0" smtClean="0"/>
              <a:t>With a full description of the perturbation we can determine the force required for each grasp with each metric </a:t>
            </a:r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1315" y="2893752"/>
            <a:ext cx="5717681" cy="198338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89" y="1856162"/>
            <a:ext cx="5351921" cy="159823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3790" y="4875004"/>
            <a:ext cx="5735206" cy="1742879"/>
          </a:xfrm>
          <a:prstGeom prst="rect">
            <a:avLst/>
          </a:prstGeom>
        </p:spPr>
      </p:pic>
      <p:sp>
        <p:nvSpPr>
          <p:cNvPr id="8" name="Espace réservé du contenu 2"/>
          <p:cNvSpPr txBox="1">
            <a:spLocks/>
          </p:cNvSpPr>
          <p:nvPr/>
        </p:nvSpPr>
        <p:spPr>
          <a:xfrm>
            <a:off x="319206" y="3583535"/>
            <a:ext cx="5453521" cy="1393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419" dirty="0" err="1" smtClean="0"/>
              <a:t>Alpha</a:t>
            </a:r>
            <a:r>
              <a:rPr lang="es-419" dirty="0" smtClean="0"/>
              <a:t> </a:t>
            </a:r>
            <a:r>
              <a:rPr lang="en-US" dirty="0" smtClean="0"/>
              <a:t>gives</a:t>
            </a:r>
            <a:r>
              <a:rPr lang="es-419" dirty="0" smtClean="0"/>
              <a:t> </a:t>
            </a:r>
            <a:r>
              <a:rPr lang="es-419" dirty="0" err="1" smtClean="0"/>
              <a:t>us</a:t>
            </a:r>
            <a:r>
              <a:rPr lang="es-419" dirty="0" smtClean="0"/>
              <a:t> </a:t>
            </a:r>
            <a:r>
              <a:rPr lang="es-419" dirty="0" err="1" smtClean="0"/>
              <a:t>the</a:t>
            </a:r>
            <a:r>
              <a:rPr lang="es-419" dirty="0" smtClean="0"/>
              <a:t> </a:t>
            </a:r>
            <a:r>
              <a:rPr lang="en-US" dirty="0" smtClean="0"/>
              <a:t>maximal</a:t>
            </a:r>
            <a:r>
              <a:rPr lang="es-419" dirty="0" smtClean="0"/>
              <a:t> </a:t>
            </a:r>
            <a:r>
              <a:rPr lang="es-419" dirty="0" err="1" smtClean="0"/>
              <a:t>force</a:t>
            </a:r>
            <a:r>
              <a:rPr lang="es-419" dirty="0" smtClean="0"/>
              <a:t> in a </a:t>
            </a:r>
            <a:r>
              <a:rPr lang="en-US" dirty="0" smtClean="0"/>
              <a:t>specific direction with a maximal allowed force</a:t>
            </a:r>
            <a:endParaRPr lang="en-US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5772727" y="1856162"/>
            <a:ext cx="0" cy="466544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>
            <a:stCxn id="8" idx="1"/>
            <a:endCxn id="8" idx="3"/>
          </p:cNvCxnSpPr>
          <p:nvPr/>
        </p:nvCxnSpPr>
        <p:spPr>
          <a:xfrm>
            <a:off x="319206" y="4280325"/>
            <a:ext cx="5453521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11651334" y="3390735"/>
            <a:ext cx="5469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l-GR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Rectangle 19"/>
              <p:cNvSpPr/>
              <p:nvPr/>
            </p:nvSpPr>
            <p:spPr>
              <a:xfrm>
                <a:off x="11490129" y="5184854"/>
                <a:ext cx="922945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150" sz="5400" i="1" dirty="0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5400" b="0" i="1" dirty="0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5400" b="0" i="1" dirty="0" smtClean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fr-FR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90129" y="5184854"/>
                <a:ext cx="922945" cy="9233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1" name="Espace réservé du contenu 2"/>
          <p:cNvSpPr txBox="1">
            <a:spLocks/>
          </p:cNvSpPr>
          <p:nvPr/>
        </p:nvSpPr>
        <p:spPr>
          <a:xfrm>
            <a:off x="170122" y="4628720"/>
            <a:ext cx="5605528" cy="2019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We these results we can determine the torque for the motors so that the force at the contact points is at least the value found, for instance:</a:t>
            </a:r>
          </a:p>
          <a:p>
            <a:pPr marL="228600" lvl="1" indent="0">
              <a:buNone/>
            </a:pPr>
            <a:endParaRPr lang="en-US" dirty="0" smtClean="0"/>
          </a:p>
          <a:p>
            <a:pPr marL="228600" lvl="1" indent="0">
              <a:buNone/>
            </a:pPr>
            <a:r>
              <a:rPr lang="en-US" b="1" dirty="0" smtClean="0"/>
              <a:t>For the grasp c-12 to resist the task of being written we need to apply at the contact points at least 9 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5037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Orange roug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60B07D047F0F4B8B4C728EAE868141" ma:contentTypeVersion="2" ma:contentTypeDescription="Create a new document." ma:contentTypeScope="" ma:versionID="af24f1b314e0bae62f8a597bc101c013">
  <xsd:schema xmlns:xsd="http://www.w3.org/2001/XMLSchema" xmlns:xs="http://www.w3.org/2001/XMLSchema" xmlns:p="http://schemas.microsoft.com/office/2006/metadata/properties" xmlns:ns3="ffe2f76d-d70e-4893-94be-e9ecf513441d" targetNamespace="http://schemas.microsoft.com/office/2006/metadata/properties" ma:root="true" ma:fieldsID="830cfa49d3802755ffff67a7601d6c47" ns3:_="">
    <xsd:import namespace="ffe2f76d-d70e-4893-94be-e9ecf513441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e2f76d-d70e-4893-94be-e9ecf51344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0D5CA0-5DEC-4934-9123-AD1968AFE7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fe2f76d-d70e-4893-94be-e9ecf51344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4739A4D-78F3-4D76-B3E2-59C0E5F69CAC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ffe2f76d-d70e-4893-94be-e9ecf513441d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D7B8345-425E-46C8-B676-FA53772E5DB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Week1</Template>
  <TotalTime>1265</TotalTime>
  <Words>469</Words>
  <Application>Microsoft Office PowerPoint</Application>
  <PresentationFormat>Grand écran</PresentationFormat>
  <Paragraphs>51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Cambria Math</vt:lpstr>
      <vt:lpstr>Gill Sans MT</vt:lpstr>
      <vt:lpstr>Times New Roman</vt:lpstr>
      <vt:lpstr>Parcel</vt:lpstr>
      <vt:lpstr>Task-oriented Grasp analysis: FOR THE TRACEBOT Manipulator</vt:lpstr>
      <vt:lpstr>Objective</vt:lpstr>
      <vt:lpstr>FLOW &amp; Elements</vt:lpstr>
      <vt:lpstr>PERTURBATION Measurement</vt:lpstr>
      <vt:lpstr>Quality Metrics</vt:lpstr>
      <vt:lpstr>Object description</vt:lpstr>
      <vt:lpstr>Grasping Results</vt:lpstr>
      <vt:lpstr>Force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Advancements 20/04 – 26/04</dc:title>
  <dc:creator>Rico uribe Ricardo</dc:creator>
  <cp:lastModifiedBy>RICO URIBE Ricardo</cp:lastModifiedBy>
  <cp:revision>81</cp:revision>
  <dcterms:created xsi:type="dcterms:W3CDTF">2021-04-26T11:37:47Z</dcterms:created>
  <dcterms:modified xsi:type="dcterms:W3CDTF">2021-09-21T13:16:43Z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0x0101004860B07D047F0F4B8B4C728EAE868141</vt:lpwstr>
  </property>
</Properties>
</file>

<file path=docProps/thumbnail.jpeg>
</file>